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257" r:id="rId3"/>
    <p:sldId id="292" r:id="rId4"/>
    <p:sldId id="275" r:id="rId5"/>
    <p:sldId id="298" r:id="rId6"/>
    <p:sldId id="299" r:id="rId7"/>
    <p:sldId id="300" r:id="rId8"/>
    <p:sldId id="301" r:id="rId9"/>
    <p:sldId id="260" r:id="rId10"/>
    <p:sldId id="295" r:id="rId11"/>
    <p:sldId id="303" r:id="rId12"/>
    <p:sldId id="304" r:id="rId13"/>
    <p:sldId id="305" r:id="rId14"/>
    <p:sldId id="308" r:id="rId15"/>
    <p:sldId id="306" r:id="rId16"/>
    <p:sldId id="309" r:id="rId17"/>
    <p:sldId id="302" r:id="rId18"/>
    <p:sldId id="297" r:id="rId19"/>
    <p:sldId id="290" r:id="rId20"/>
    <p:sldId id="307" r:id="rId21"/>
  </p:sldIdLst>
  <p:sldSz cx="9144000" cy="5143500" type="screen16x9"/>
  <p:notesSz cx="6858000" cy="9144000"/>
  <p:embeddedFontLst>
    <p:embeddedFont>
      <p:font typeface="Albert Sans" pitchFamily="2" charset="77"/>
      <p:regular r:id="rId23"/>
      <p:bold r:id="rId24"/>
      <p:italic r:id="rId25"/>
      <p:boldItalic r:id="rId26"/>
    </p:embeddedFont>
    <p:embeddedFont>
      <p:font typeface="Barlow" pitchFamily="2" charset="77"/>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Fascinate Inline" panose="020F0B060808070205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A042B8-2C47-4BCF-8BFA-BF67C8E12DB8}">
  <a:tblStyle styleId="{4FA042B8-2C47-4BCF-8BFA-BF67C8E12D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77609"/>
  </p:normalViewPr>
  <p:slideViewPr>
    <p:cSldViewPr snapToGrid="0">
      <p:cViewPr>
        <p:scale>
          <a:sx n="76" d="100"/>
          <a:sy n="76" d="100"/>
        </p:scale>
        <p:origin x="2784" y="11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632916c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0632916c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33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54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1930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756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708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356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9397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46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7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d3c0204299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d3c0204299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42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400" b="0" i="0" dirty="0">
                <a:solidFill>
                  <a:srgbClr val="374151"/>
                </a:solidFill>
                <a:effectLst/>
                <a:latin typeface="Söhne"/>
              </a:rPr>
              <a:t>Stroke is a life-threatening condition that disrupts blood flow to the brain, leading to a high risk of disability and death. According to the World Health Organization, stroke is the leading cause of death and disability worldwide. Early recognition of warning signs and prompt medical attention can reduce the severity of the condition.</a:t>
            </a:r>
          </a:p>
          <a:p>
            <a:pPr algn="l"/>
            <a:r>
              <a:rPr lang="en-US" sz="1400" b="0" i="0" dirty="0">
                <a:solidFill>
                  <a:srgbClr val="374151"/>
                </a:solidFill>
                <a:effectLst/>
                <a:latin typeface="Söhne"/>
              </a:rPr>
              <a:t>Our results show that the models developed in this investigation are more reliable than previous studies and provide promising accuracy for predicting strokes. These models have the potential to enhance early intervention strategies, promote healthier lifestyles, and ultimately save lives by reducing the impact of strokes on individuals and communities worldwide.</a:t>
            </a:r>
            <a:br>
              <a:rPr lang="en-US" sz="1400" dirty="0"/>
            </a:br>
            <a:endParaRPr sz="14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d3c0204299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d3c0204299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05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011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446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364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11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63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c2217c3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c2217c3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26024"/>
          <a:stretch/>
        </p:blipFill>
        <p:spPr>
          <a:xfrm>
            <a:off x="6569325" y="-36475"/>
            <a:ext cx="2351027" cy="1990302"/>
          </a:xfrm>
          <a:prstGeom prst="rect">
            <a:avLst/>
          </a:prstGeom>
          <a:noFill/>
          <a:ln>
            <a:noFill/>
          </a:ln>
        </p:spPr>
      </p:pic>
      <p:sp>
        <p:nvSpPr>
          <p:cNvPr id="10" name="Google Shape;10;p2"/>
          <p:cNvSpPr/>
          <p:nvPr/>
        </p:nvSpPr>
        <p:spPr>
          <a:xfrm>
            <a:off x="7816375" y="1254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l="-2684" t="19075" r="51068" b="18114"/>
          <a:stretch/>
        </p:blipFill>
        <p:spPr>
          <a:xfrm rot="10800000">
            <a:off x="16775" y="3153198"/>
            <a:ext cx="1429250" cy="1990302"/>
          </a:xfrm>
          <a:prstGeom prst="rect">
            <a:avLst/>
          </a:prstGeom>
          <a:noFill/>
          <a:ln>
            <a:noFill/>
          </a:ln>
        </p:spPr>
      </p:pic>
      <p:pic>
        <p:nvPicPr>
          <p:cNvPr id="12" name="Google Shape;12;p2"/>
          <p:cNvPicPr preferRelativeResize="0"/>
          <p:nvPr/>
        </p:nvPicPr>
        <p:blipFill rotWithShape="1">
          <a:blip r:embed="rId2">
            <a:alphaModFix/>
          </a:blip>
          <a:srcRect l="54660" t="11636" r="117" b="8"/>
          <a:stretch/>
        </p:blipFill>
        <p:spPr>
          <a:xfrm>
            <a:off x="-337975" y="672500"/>
            <a:ext cx="1252189" cy="2799744"/>
          </a:xfrm>
          <a:prstGeom prst="rect">
            <a:avLst/>
          </a:prstGeom>
          <a:noFill/>
          <a:ln>
            <a:noFill/>
          </a:ln>
        </p:spPr>
      </p:pic>
      <p:sp>
        <p:nvSpPr>
          <p:cNvPr id="13" name="Google Shape;13;p2"/>
          <p:cNvSpPr/>
          <p:nvPr/>
        </p:nvSpPr>
        <p:spPr>
          <a:xfrm>
            <a:off x="6732025" y="384475"/>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08275" y="1201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9400" y="41513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6550" y="2768975"/>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0450" y="1592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SzPts val="5200"/>
              <a:buFont typeface="Fascinate Inline"/>
              <a:buNone/>
              <a:defRPr sz="5500"/>
            </a:lvl1pPr>
            <a:lvl2pPr lvl="1"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a:endParaRPr/>
          </a:p>
        </p:txBody>
      </p:sp>
      <p:sp>
        <p:nvSpPr>
          <p:cNvPr id="19" name="Google Shape;19;p2"/>
          <p:cNvSpPr txBox="1">
            <a:spLocks noGrp="1"/>
          </p:cNvSpPr>
          <p:nvPr>
            <p:ph type="subTitle" idx="1"/>
          </p:nvPr>
        </p:nvSpPr>
        <p:spPr>
          <a:xfrm>
            <a:off x="1405800" y="3361113"/>
            <a:ext cx="4619700" cy="387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20" name="Google Shape;20;p2"/>
          <p:cNvGrpSpPr/>
          <p:nvPr/>
        </p:nvGrpSpPr>
        <p:grpSpPr>
          <a:xfrm>
            <a:off x="5850300" y="1442571"/>
            <a:ext cx="5617951" cy="5479398"/>
            <a:chOff x="5850300" y="1203177"/>
            <a:chExt cx="5617951" cy="5479398"/>
          </a:xfrm>
        </p:grpSpPr>
        <p:pic>
          <p:nvPicPr>
            <p:cNvPr id="21" name="Google Shape;21;p2"/>
            <p:cNvPicPr preferRelativeResize="0"/>
            <p:nvPr/>
          </p:nvPicPr>
          <p:blipFill rotWithShape="1">
            <a:blip r:embed="rId3">
              <a:alphaModFix/>
            </a:blip>
            <a:srcRect t="-1832" r="537"/>
            <a:stretch/>
          </p:blipFill>
          <p:spPr>
            <a:xfrm rot="10800000" flipH="1">
              <a:off x="5850300" y="1203177"/>
              <a:ext cx="5617951" cy="5479398"/>
            </a:xfrm>
            <a:prstGeom prst="rect">
              <a:avLst/>
            </a:prstGeom>
            <a:noFill/>
            <a:ln>
              <a:noFill/>
            </a:ln>
          </p:spPr>
        </p:pic>
        <p:sp>
          <p:nvSpPr>
            <p:cNvPr id="22" name="Google Shape;22;p2"/>
            <p:cNvSpPr/>
            <p:nvPr/>
          </p:nvSpPr>
          <p:spPr>
            <a:xfrm>
              <a:off x="6979525" y="3143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38850" y="350242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269725" y="43764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a:spcBef>
                <a:spcPts val="0"/>
              </a:spcBef>
              <a:spcAft>
                <a:spcPts val="0"/>
              </a:spcAft>
              <a:buClr>
                <a:schemeClr val="accent3"/>
              </a:buClr>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2" name="Google Shape;62;p6"/>
          <p:cNvPicPr preferRelativeResize="0"/>
          <p:nvPr/>
        </p:nvPicPr>
        <p:blipFill rotWithShape="1">
          <a:blip r:embed="rId2">
            <a:alphaModFix/>
          </a:blip>
          <a:srcRect l="54660" t="11636" r="117" b="8"/>
          <a:stretch/>
        </p:blipFill>
        <p:spPr>
          <a:xfrm rot="5400000">
            <a:off x="7703625" y="-1419025"/>
            <a:ext cx="1252189" cy="2799744"/>
          </a:xfrm>
          <a:prstGeom prst="rect">
            <a:avLst/>
          </a:prstGeom>
          <a:noFill/>
          <a:ln>
            <a:noFill/>
          </a:ln>
        </p:spPr>
      </p:pic>
      <p:sp>
        <p:nvSpPr>
          <p:cNvPr id="63" name="Google Shape;63;p6"/>
          <p:cNvSpPr/>
          <p:nvPr/>
        </p:nvSpPr>
        <p:spPr>
          <a:xfrm rot="5400000">
            <a:off x="7379967" y="-5281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5400000">
            <a:off x="8220091" y="-90209"/>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6"/>
          <p:cNvPicPr preferRelativeResize="0"/>
          <p:nvPr/>
        </p:nvPicPr>
        <p:blipFill rotWithShape="1">
          <a:blip r:embed="rId2">
            <a:alphaModFix/>
          </a:blip>
          <a:srcRect l="-7246" t="5556" r="5610" b="-21552"/>
          <a:stretch/>
        </p:blipFill>
        <p:spPr>
          <a:xfrm rot="10800000">
            <a:off x="-1223" y="3153202"/>
            <a:ext cx="2334573" cy="3049074"/>
          </a:xfrm>
          <a:prstGeom prst="rect">
            <a:avLst/>
          </a:prstGeom>
          <a:noFill/>
          <a:ln>
            <a:noFill/>
          </a:ln>
        </p:spPr>
      </p:pic>
      <p:sp>
        <p:nvSpPr>
          <p:cNvPr id="66" name="Google Shape;66;p6"/>
          <p:cNvSpPr/>
          <p:nvPr/>
        </p:nvSpPr>
        <p:spPr>
          <a:xfrm>
            <a:off x="328800" y="4340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2"/>
        <p:cNvGrpSpPr/>
        <p:nvPr/>
      </p:nvGrpSpPr>
      <p:grpSpPr>
        <a:xfrm>
          <a:off x="0" y="0"/>
          <a:ext cx="0" cy="0"/>
          <a:chOff x="0" y="0"/>
          <a:chExt cx="0" cy="0"/>
        </a:xfrm>
      </p:grpSpPr>
      <p:pic>
        <p:nvPicPr>
          <p:cNvPr id="103" name="Google Shape;103;p9"/>
          <p:cNvPicPr preferRelativeResize="0"/>
          <p:nvPr/>
        </p:nvPicPr>
        <p:blipFill rotWithShape="1">
          <a:blip r:embed="rId2">
            <a:alphaModFix/>
          </a:blip>
          <a:srcRect l="-813" t="35367" r="-823" b="-11085"/>
          <a:stretch/>
        </p:blipFill>
        <p:spPr>
          <a:xfrm flipH="1">
            <a:off x="-1223" y="-2"/>
            <a:ext cx="2334573" cy="1990302"/>
          </a:xfrm>
          <a:prstGeom prst="rect">
            <a:avLst/>
          </a:prstGeom>
          <a:noFill/>
          <a:ln>
            <a:noFill/>
          </a:ln>
        </p:spPr>
      </p:pic>
      <p:pic>
        <p:nvPicPr>
          <p:cNvPr id="104" name="Google Shape;104;p9"/>
          <p:cNvPicPr preferRelativeResize="0"/>
          <p:nvPr/>
        </p:nvPicPr>
        <p:blipFill rotWithShape="1">
          <a:blip r:embed="rId2">
            <a:alphaModFix/>
          </a:blip>
          <a:srcRect l="-813" t="35367" r="-823" b="-11085"/>
          <a:stretch/>
        </p:blipFill>
        <p:spPr>
          <a:xfrm rot="10800000" flipH="1">
            <a:off x="6801127" y="3153198"/>
            <a:ext cx="2334573" cy="1990302"/>
          </a:xfrm>
          <a:prstGeom prst="rect">
            <a:avLst/>
          </a:prstGeom>
          <a:noFill/>
          <a:ln>
            <a:noFill/>
          </a:ln>
        </p:spPr>
      </p:pic>
      <p:sp>
        <p:nvSpPr>
          <p:cNvPr id="105" name="Google Shape;105;p9"/>
          <p:cNvSpPr/>
          <p:nvPr/>
        </p:nvSpPr>
        <p:spPr>
          <a:xfrm>
            <a:off x="544300" y="5149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81600" y="1632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1444900" y="-599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7931088" y="36092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7266113" y="44841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8497038" y="4389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txBox="1">
            <a:spLocks noGrp="1"/>
          </p:cNvSpPr>
          <p:nvPr>
            <p:ph type="title"/>
          </p:nvPr>
        </p:nvSpPr>
        <p:spPr>
          <a:xfrm>
            <a:off x="2124600" y="1582600"/>
            <a:ext cx="4894800" cy="8736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3"/>
              </a:buClr>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2" name="Google Shape;112;p9"/>
          <p:cNvSpPr txBox="1">
            <a:spLocks noGrp="1"/>
          </p:cNvSpPr>
          <p:nvPr>
            <p:ph type="subTitle" idx="1"/>
          </p:nvPr>
        </p:nvSpPr>
        <p:spPr>
          <a:xfrm>
            <a:off x="2124475" y="2424500"/>
            <a:ext cx="4894800" cy="106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13" name="Google Shape;113;p9"/>
          <p:cNvGrpSpPr/>
          <p:nvPr/>
        </p:nvGrpSpPr>
        <p:grpSpPr>
          <a:xfrm flipH="1">
            <a:off x="-2804075" y="1582602"/>
            <a:ext cx="5617951" cy="5479398"/>
            <a:chOff x="4530175" y="1831827"/>
            <a:chExt cx="5617951" cy="5479398"/>
          </a:xfrm>
        </p:grpSpPr>
        <p:pic>
          <p:nvPicPr>
            <p:cNvPr id="114" name="Google Shape;114;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15" name="Google Shape;115;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9"/>
          <p:cNvGrpSpPr/>
          <p:nvPr/>
        </p:nvGrpSpPr>
        <p:grpSpPr>
          <a:xfrm rot="10800000" flipH="1">
            <a:off x="6501850" y="-2102723"/>
            <a:ext cx="5617951" cy="5479398"/>
            <a:chOff x="4530175" y="1831827"/>
            <a:chExt cx="5617951" cy="5479398"/>
          </a:xfrm>
        </p:grpSpPr>
        <p:pic>
          <p:nvPicPr>
            <p:cNvPr id="121" name="Google Shape;121;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22" name="Google Shape;122;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pic>
        <p:nvPicPr>
          <p:cNvPr id="131" name="Google Shape;131;p11"/>
          <p:cNvPicPr preferRelativeResize="0"/>
          <p:nvPr/>
        </p:nvPicPr>
        <p:blipFill rotWithShape="1">
          <a:blip r:embed="rId2">
            <a:alphaModFix/>
          </a:blip>
          <a:srcRect l="-401" t="-3388" b="-4883"/>
          <a:stretch/>
        </p:blipFill>
        <p:spPr>
          <a:xfrm rot="5400000">
            <a:off x="6575049" y="-2890325"/>
            <a:ext cx="3954151" cy="4880052"/>
          </a:xfrm>
          <a:prstGeom prst="rect">
            <a:avLst/>
          </a:prstGeom>
          <a:noFill/>
          <a:ln>
            <a:noFill/>
          </a:ln>
        </p:spPr>
      </p:pic>
      <p:sp>
        <p:nvSpPr>
          <p:cNvPr id="132" name="Google Shape;132;p11"/>
          <p:cNvSpPr/>
          <p:nvPr/>
        </p:nvSpPr>
        <p:spPr>
          <a:xfrm rot="5400000" flipH="1">
            <a:off x="7233037" y="330113"/>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flipH="1">
            <a:off x="8337013" y="218774"/>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1"/>
          <p:cNvPicPr preferRelativeResize="0"/>
          <p:nvPr/>
        </p:nvPicPr>
        <p:blipFill rotWithShape="1">
          <a:blip r:embed="rId2">
            <a:alphaModFix/>
          </a:blip>
          <a:srcRect l="-4258" t="-531" r="-114" b="-3743"/>
          <a:stretch/>
        </p:blipFill>
        <p:spPr>
          <a:xfrm rot="10800000">
            <a:off x="-171151" y="3187726"/>
            <a:ext cx="3120051" cy="3567000"/>
          </a:xfrm>
          <a:prstGeom prst="rect">
            <a:avLst/>
          </a:prstGeom>
          <a:noFill/>
          <a:ln>
            <a:noFill/>
          </a:ln>
        </p:spPr>
      </p:pic>
      <p:sp>
        <p:nvSpPr>
          <p:cNvPr id="135" name="Google Shape;135;p11"/>
          <p:cNvSpPr/>
          <p:nvPr/>
        </p:nvSpPr>
        <p:spPr>
          <a:xfrm>
            <a:off x="429498" y="4123727"/>
            <a:ext cx="782700" cy="7827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txBox="1">
            <a:spLocks noGrp="1"/>
          </p:cNvSpPr>
          <p:nvPr>
            <p:ph type="title" hasCustomPrompt="1"/>
          </p:nvPr>
        </p:nvSpPr>
        <p:spPr>
          <a:xfrm>
            <a:off x="1331400" y="1809900"/>
            <a:ext cx="6481200" cy="113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7" name="Google Shape;137;p11"/>
          <p:cNvSpPr txBox="1">
            <a:spLocks noGrp="1"/>
          </p:cNvSpPr>
          <p:nvPr>
            <p:ph type="body" idx="1"/>
          </p:nvPr>
        </p:nvSpPr>
        <p:spPr>
          <a:xfrm>
            <a:off x="1331455" y="2945999"/>
            <a:ext cx="6481200" cy="387600"/>
          </a:xfrm>
          <a:prstGeom prst="rect">
            <a:avLst/>
          </a:prstGeom>
          <a:noFill/>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138" name="Google Shape;138;p11"/>
          <p:cNvGrpSpPr/>
          <p:nvPr/>
        </p:nvGrpSpPr>
        <p:grpSpPr>
          <a:xfrm>
            <a:off x="6701875" y="1598727"/>
            <a:ext cx="5617951" cy="5479398"/>
            <a:chOff x="4530175" y="1831827"/>
            <a:chExt cx="5617951" cy="5479398"/>
          </a:xfrm>
        </p:grpSpPr>
        <p:pic>
          <p:nvPicPr>
            <p:cNvPr id="139" name="Google Shape;139;p11"/>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40" name="Google Shape;140;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1"/>
          <p:cNvGrpSpPr/>
          <p:nvPr/>
        </p:nvGrpSpPr>
        <p:grpSpPr>
          <a:xfrm rot="10800000">
            <a:off x="-2727875" y="-2102723"/>
            <a:ext cx="5617951" cy="5479398"/>
            <a:chOff x="4530175" y="1831827"/>
            <a:chExt cx="5617951" cy="5479398"/>
          </a:xfrm>
        </p:grpSpPr>
        <p:pic>
          <p:nvPicPr>
            <p:cNvPr id="146" name="Google Shape;146;p11"/>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47" name="Google Shape;147;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262"/>
        <p:cNvGrpSpPr/>
        <p:nvPr/>
      </p:nvGrpSpPr>
      <p:grpSpPr>
        <a:xfrm>
          <a:off x="0" y="0"/>
          <a:ext cx="0" cy="0"/>
          <a:chOff x="0" y="0"/>
          <a:chExt cx="0" cy="0"/>
        </a:xfrm>
      </p:grpSpPr>
      <p:pic>
        <p:nvPicPr>
          <p:cNvPr id="263" name="Google Shape;263;p20"/>
          <p:cNvPicPr preferRelativeResize="0"/>
          <p:nvPr/>
        </p:nvPicPr>
        <p:blipFill rotWithShape="1">
          <a:blip r:embed="rId2">
            <a:alphaModFix/>
          </a:blip>
          <a:srcRect l="-2394" t="1372" r="-2636" b="-3050"/>
          <a:stretch/>
        </p:blipFill>
        <p:spPr>
          <a:xfrm rot="10800000" flipH="1">
            <a:off x="7029750" y="3153676"/>
            <a:ext cx="3009902" cy="3334349"/>
          </a:xfrm>
          <a:prstGeom prst="rect">
            <a:avLst/>
          </a:prstGeom>
          <a:noFill/>
          <a:ln>
            <a:noFill/>
          </a:ln>
        </p:spPr>
      </p:pic>
      <p:pic>
        <p:nvPicPr>
          <p:cNvPr id="264" name="Google Shape;264;p20"/>
          <p:cNvPicPr preferRelativeResize="0"/>
          <p:nvPr/>
        </p:nvPicPr>
        <p:blipFill rotWithShape="1">
          <a:blip r:embed="rId2">
            <a:alphaModFix/>
          </a:blip>
          <a:srcRect l="1578" t="11649" r="-5420" b="26"/>
          <a:stretch/>
        </p:blipFill>
        <p:spPr>
          <a:xfrm rot="5400000" flipH="1">
            <a:off x="-723825" y="3993825"/>
            <a:ext cx="2875427" cy="2798773"/>
          </a:xfrm>
          <a:prstGeom prst="rect">
            <a:avLst/>
          </a:prstGeom>
          <a:noFill/>
          <a:ln>
            <a:noFill/>
          </a:ln>
        </p:spPr>
      </p:pic>
      <p:pic>
        <p:nvPicPr>
          <p:cNvPr id="265" name="Google Shape;265;p20"/>
          <p:cNvPicPr preferRelativeResize="0"/>
          <p:nvPr/>
        </p:nvPicPr>
        <p:blipFill rotWithShape="1">
          <a:blip r:embed="rId2">
            <a:alphaModFix/>
          </a:blip>
          <a:srcRect l="59179" t="16375" r="211" b="20128"/>
          <a:stretch/>
        </p:blipFill>
        <p:spPr>
          <a:xfrm rot="-5400000" flipH="1">
            <a:off x="7818438" y="-856393"/>
            <a:ext cx="1291499" cy="2311024"/>
          </a:xfrm>
          <a:prstGeom prst="rect">
            <a:avLst/>
          </a:prstGeom>
          <a:noFill/>
          <a:ln>
            <a:noFill/>
          </a:ln>
        </p:spPr>
      </p:pic>
      <p:sp>
        <p:nvSpPr>
          <p:cNvPr id="266" name="Google Shape;266;p20"/>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7" name="Google Shape;267;p20"/>
          <p:cNvSpPr/>
          <p:nvPr/>
        </p:nvSpPr>
        <p:spPr>
          <a:xfrm rot="-5400000">
            <a:off x="597494" y="43189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rot="-5400000">
            <a:off x="8233944" y="898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rot="-5400000">
            <a:off x="7727694" y="43570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rot="-5400000">
            <a:off x="8506919" y="349983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5_1">
    <p:spTree>
      <p:nvGrpSpPr>
        <p:cNvPr id="1" name="Shape 404"/>
        <p:cNvGrpSpPr/>
        <p:nvPr/>
      </p:nvGrpSpPr>
      <p:grpSpPr>
        <a:xfrm>
          <a:off x="0" y="0"/>
          <a:ext cx="0" cy="0"/>
          <a:chOff x="0" y="0"/>
          <a:chExt cx="0" cy="0"/>
        </a:xfrm>
      </p:grpSpPr>
      <p:pic>
        <p:nvPicPr>
          <p:cNvPr id="405" name="Google Shape;405;p28"/>
          <p:cNvPicPr preferRelativeResize="0"/>
          <p:nvPr/>
        </p:nvPicPr>
        <p:blipFill rotWithShape="1">
          <a:blip r:embed="rId2">
            <a:alphaModFix/>
          </a:blip>
          <a:srcRect l="54660" t="21775" r="117" b="7"/>
          <a:stretch/>
        </p:blipFill>
        <p:spPr>
          <a:xfrm rot="5400000">
            <a:off x="7320350" y="-613174"/>
            <a:ext cx="1252201" cy="2478549"/>
          </a:xfrm>
          <a:prstGeom prst="rect">
            <a:avLst/>
          </a:prstGeom>
          <a:noFill/>
          <a:ln>
            <a:noFill/>
          </a:ln>
        </p:spPr>
      </p:pic>
      <p:sp>
        <p:nvSpPr>
          <p:cNvPr id="406" name="Google Shape;406;p28"/>
          <p:cNvSpPr/>
          <p:nvPr/>
        </p:nvSpPr>
        <p:spPr>
          <a:xfrm rot="5400000">
            <a:off x="8116042" y="44842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8"/>
          <p:cNvPicPr preferRelativeResize="0"/>
          <p:nvPr/>
        </p:nvPicPr>
        <p:blipFill rotWithShape="1">
          <a:blip r:embed="rId2">
            <a:alphaModFix/>
          </a:blip>
          <a:srcRect l="-813" t="35367" r="-823" b="-11085"/>
          <a:stretch/>
        </p:blipFill>
        <p:spPr>
          <a:xfrm rot="-5400000" flipH="1">
            <a:off x="-172148" y="3004248"/>
            <a:ext cx="2334573" cy="1990302"/>
          </a:xfrm>
          <a:prstGeom prst="rect">
            <a:avLst/>
          </a:prstGeom>
          <a:noFill/>
          <a:ln>
            <a:noFill/>
          </a:ln>
        </p:spPr>
      </p:pic>
      <p:sp>
        <p:nvSpPr>
          <p:cNvPr id="408" name="Google Shape;408;p28"/>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7555675" y="715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5_1_1">
    <p:spTree>
      <p:nvGrpSpPr>
        <p:cNvPr id="1" name="Shape 411"/>
        <p:cNvGrpSpPr/>
        <p:nvPr/>
      </p:nvGrpSpPr>
      <p:grpSpPr>
        <a:xfrm>
          <a:off x="0" y="0"/>
          <a:ext cx="0" cy="0"/>
          <a:chOff x="0" y="0"/>
          <a:chExt cx="0" cy="0"/>
        </a:xfrm>
      </p:grpSpPr>
      <p:pic>
        <p:nvPicPr>
          <p:cNvPr id="412" name="Google Shape;412;p29"/>
          <p:cNvPicPr preferRelativeResize="0"/>
          <p:nvPr/>
        </p:nvPicPr>
        <p:blipFill rotWithShape="1">
          <a:blip r:embed="rId2">
            <a:alphaModFix/>
          </a:blip>
          <a:srcRect l="43078" t="16051"/>
          <a:stretch/>
        </p:blipFill>
        <p:spPr>
          <a:xfrm rot="10800000" flipH="1">
            <a:off x="13364" y="2884848"/>
            <a:ext cx="1338224" cy="2258652"/>
          </a:xfrm>
          <a:prstGeom prst="rect">
            <a:avLst/>
          </a:prstGeom>
          <a:noFill/>
          <a:ln>
            <a:noFill/>
          </a:ln>
        </p:spPr>
      </p:pic>
      <p:sp>
        <p:nvSpPr>
          <p:cNvPr id="413" name="Google Shape;413;p29"/>
          <p:cNvSpPr/>
          <p:nvPr/>
        </p:nvSpPr>
        <p:spPr>
          <a:xfrm rot="10800000" flipH="1">
            <a:off x="247618"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10800000" flipH="1">
            <a:off x="834818"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10800000" flipH="1">
            <a:off x="639518"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6" name="Google Shape;416;p29"/>
          <p:cNvPicPr preferRelativeResize="0"/>
          <p:nvPr/>
        </p:nvPicPr>
        <p:blipFill rotWithShape="1">
          <a:blip r:embed="rId3">
            <a:alphaModFix/>
          </a:blip>
          <a:srcRect t="-190" r="-431" b="-40"/>
          <a:stretch/>
        </p:blipFill>
        <p:spPr>
          <a:xfrm rot="10800000" flipH="1">
            <a:off x="7570775" y="974051"/>
            <a:ext cx="4994601" cy="4748549"/>
          </a:xfrm>
          <a:prstGeom prst="rect">
            <a:avLst/>
          </a:prstGeom>
          <a:noFill/>
          <a:ln>
            <a:noFill/>
          </a:ln>
        </p:spPr>
      </p:pic>
      <p:sp>
        <p:nvSpPr>
          <p:cNvPr id="417" name="Google Shape;417;p29"/>
          <p:cNvSpPr/>
          <p:nvPr/>
        </p:nvSpPr>
        <p:spPr>
          <a:xfrm>
            <a:off x="8565062"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8545048"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7835944"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 name="Google Shape;420;p29"/>
          <p:cNvPicPr preferRelativeResize="0"/>
          <p:nvPr/>
        </p:nvPicPr>
        <p:blipFill rotWithShape="1">
          <a:blip r:embed="rId2">
            <a:alphaModFix/>
          </a:blip>
          <a:srcRect l="-2684" t="19075" r="51068" b="18114"/>
          <a:stretch/>
        </p:blipFill>
        <p:spPr>
          <a:xfrm flipH="1">
            <a:off x="-242254" y="-2"/>
            <a:ext cx="1429250" cy="1990302"/>
          </a:xfrm>
          <a:prstGeom prst="rect">
            <a:avLst/>
          </a:prstGeom>
          <a:noFill/>
          <a:ln>
            <a:noFill/>
          </a:ln>
        </p:spPr>
      </p:pic>
      <p:sp>
        <p:nvSpPr>
          <p:cNvPr id="421" name="Google Shape;421;p29"/>
          <p:cNvSpPr/>
          <p:nvPr/>
        </p:nvSpPr>
        <p:spPr>
          <a:xfrm rot="10800000" flipH="1">
            <a:off x="120371"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501469"/>
            <a:ext cx="7626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1pPr>
            <a:lvl2pPr lvl="1"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2pPr>
            <a:lvl3pPr lvl="2"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3pPr>
            <a:lvl4pPr lvl="3"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4pPr>
            <a:lvl5pPr lvl="4"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5pPr>
            <a:lvl6pPr lvl="5"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6pPr>
            <a:lvl7pPr lvl="6"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7pPr>
            <a:lvl8pPr lvl="7"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8pPr>
            <a:lvl9pPr lvl="8"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58" r:id="rId5"/>
    <p:sldLayoutId id="2147483666"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8000" kern="1200" dirty="0">
                <a:latin typeface="Calibri" panose="020F0502020204030204" pitchFamily="34" charset="0"/>
                <a:ea typeface="+mj-ea"/>
                <a:cs typeface="Calibri" panose="020F0502020204030204" pitchFamily="34" charset="0"/>
              </a:rPr>
              <a:t>Stroke Prediction</a:t>
            </a:r>
            <a:endParaRPr sz="4800" dirty="0">
              <a:latin typeface="Calibri" panose="020F0502020204030204" pitchFamily="34" charset="0"/>
              <a:cs typeface="Calibri" panose="020F0502020204030204" pitchFamily="34" charset="0"/>
            </a:endParaRPr>
          </a:p>
        </p:txBody>
      </p:sp>
      <p:sp>
        <p:nvSpPr>
          <p:cNvPr id="439" name="Google Shape;439;p36"/>
          <p:cNvSpPr txBox="1">
            <a:spLocks noGrp="1"/>
          </p:cNvSpPr>
          <p:nvPr>
            <p:ph type="subTitle" idx="1"/>
          </p:nvPr>
        </p:nvSpPr>
        <p:spPr>
          <a:xfrm>
            <a:off x="1405800" y="3361113"/>
            <a:ext cx="4619700" cy="1117754"/>
          </a:xfrm>
          <a:prstGeom prst="rect">
            <a:avLst/>
          </a:prstGeom>
        </p:spPr>
        <p:txBody>
          <a:bodyPr spcFirstLastPara="1" wrap="square" lIns="91425" tIns="91425" rIns="91425" bIns="91425" anchor="t" anchorCtr="0">
            <a:noAutofit/>
          </a:bodyPr>
          <a:lstStyle/>
          <a:p>
            <a:pPr algn="l"/>
            <a:r>
              <a:rPr lang="en-US" sz="1400" dirty="0">
                <a:latin typeface="Calibri" panose="020F0502020204030204" pitchFamily="34" charset="0"/>
                <a:cs typeface="Calibri" panose="020F0502020204030204" pitchFamily="34" charset="0"/>
              </a:rPr>
              <a:t>Machine Learning-I</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Shikha Sharma </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Aron Rock</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Sanjana Godolkar</a:t>
            </a:r>
          </a:p>
        </p:txBody>
      </p:sp>
      <p:sp>
        <p:nvSpPr>
          <p:cNvPr id="440" name="Google Shape;440;p36"/>
          <p:cNvSpPr/>
          <p:nvPr/>
        </p:nvSpPr>
        <p:spPr>
          <a:xfrm>
            <a:off x="7514500" y="4782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Random Forest</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9CA7277-239E-3A16-FCB0-06B7AE970C43}"/>
              </a:ext>
            </a:extLst>
          </p:cNvPr>
          <p:cNvPicPr>
            <a:picLocks noChangeAspect="1"/>
          </p:cNvPicPr>
          <p:nvPr/>
        </p:nvPicPr>
        <p:blipFill>
          <a:blip r:embed="rId3"/>
          <a:stretch>
            <a:fillRect/>
          </a:stretch>
        </p:blipFill>
        <p:spPr>
          <a:xfrm>
            <a:off x="490851" y="1264197"/>
            <a:ext cx="4081149" cy="2615105"/>
          </a:xfrm>
          <a:prstGeom prst="rect">
            <a:avLst/>
          </a:prstGeom>
        </p:spPr>
      </p:pic>
      <p:pic>
        <p:nvPicPr>
          <p:cNvPr id="4" name="Picture 3">
            <a:extLst>
              <a:ext uri="{FF2B5EF4-FFF2-40B4-BE49-F238E27FC236}">
                <a16:creationId xmlns:a16="http://schemas.microsoft.com/office/drawing/2014/main" id="{492551D4-DF3A-5ADE-D8E9-1A47821BDEA6}"/>
              </a:ext>
            </a:extLst>
          </p:cNvPr>
          <p:cNvPicPr>
            <a:picLocks noChangeAspect="1"/>
          </p:cNvPicPr>
          <p:nvPr/>
        </p:nvPicPr>
        <p:blipFill>
          <a:blip r:embed="rId4"/>
          <a:stretch>
            <a:fillRect/>
          </a:stretch>
        </p:blipFill>
        <p:spPr>
          <a:xfrm>
            <a:off x="4776951" y="1142780"/>
            <a:ext cx="4034736" cy="2857938"/>
          </a:xfrm>
          <a:prstGeom prst="rect">
            <a:avLst/>
          </a:prstGeom>
        </p:spPr>
      </p:pic>
      <p:sp>
        <p:nvSpPr>
          <p:cNvPr id="7" name="Frame 6">
            <a:extLst>
              <a:ext uri="{FF2B5EF4-FFF2-40B4-BE49-F238E27FC236}">
                <a16:creationId xmlns:a16="http://schemas.microsoft.com/office/drawing/2014/main" id="{1A924C07-B42F-4DB8-7E91-FE13E97FE336}"/>
              </a:ext>
            </a:extLst>
          </p:cNvPr>
          <p:cNvSpPr/>
          <p:nvPr/>
        </p:nvSpPr>
        <p:spPr>
          <a:xfrm>
            <a:off x="2531425" y="1860332"/>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504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r>
              <a:rPr lang="en-US" b="0" dirty="0">
                <a:solidFill>
                  <a:schemeClr val="tx1"/>
                </a:solidFill>
                <a:effectLst/>
                <a:latin typeface="Calibri" panose="020F0502020204030204" pitchFamily="34" charset="0"/>
                <a:cs typeface="Calibri" panose="020F0502020204030204" pitchFamily="34" charset="0"/>
              </a:rPr>
              <a:t>XGBoost</a:t>
            </a: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descr="Chart, line chart&#10;&#10;Description automatically generated">
            <a:extLst>
              <a:ext uri="{FF2B5EF4-FFF2-40B4-BE49-F238E27FC236}">
                <a16:creationId xmlns:a16="http://schemas.microsoft.com/office/drawing/2014/main" id="{407A1F83-A824-63AD-B456-6EAA4F51DB08}"/>
              </a:ext>
            </a:extLst>
          </p:cNvPr>
          <p:cNvPicPr>
            <a:picLocks noChangeAspect="1"/>
          </p:cNvPicPr>
          <p:nvPr/>
        </p:nvPicPr>
        <p:blipFill>
          <a:blip r:embed="rId3"/>
          <a:stretch>
            <a:fillRect/>
          </a:stretch>
        </p:blipFill>
        <p:spPr>
          <a:xfrm>
            <a:off x="4918622" y="1235513"/>
            <a:ext cx="3739541" cy="2672474"/>
          </a:xfrm>
          <a:prstGeom prst="rect">
            <a:avLst/>
          </a:prstGeom>
        </p:spPr>
      </p:pic>
      <p:pic>
        <p:nvPicPr>
          <p:cNvPr id="12" name="Picture 11" descr="A picture containing text, receipt&#10;&#10;Description automatically generated">
            <a:extLst>
              <a:ext uri="{FF2B5EF4-FFF2-40B4-BE49-F238E27FC236}">
                <a16:creationId xmlns:a16="http://schemas.microsoft.com/office/drawing/2014/main" id="{0AB50AC0-4635-7342-734F-1BB9ED71567B}"/>
              </a:ext>
            </a:extLst>
          </p:cNvPr>
          <p:cNvPicPr>
            <a:picLocks noChangeAspect="1"/>
          </p:cNvPicPr>
          <p:nvPr/>
        </p:nvPicPr>
        <p:blipFill>
          <a:blip r:embed="rId4"/>
          <a:stretch>
            <a:fillRect/>
          </a:stretch>
        </p:blipFill>
        <p:spPr>
          <a:xfrm>
            <a:off x="485837" y="1181498"/>
            <a:ext cx="4210762" cy="2780503"/>
          </a:xfrm>
          <a:prstGeom prst="rect">
            <a:avLst/>
          </a:prstGeom>
        </p:spPr>
      </p:pic>
      <p:sp>
        <p:nvSpPr>
          <p:cNvPr id="13" name="Frame 12">
            <a:extLst>
              <a:ext uri="{FF2B5EF4-FFF2-40B4-BE49-F238E27FC236}">
                <a16:creationId xmlns:a16="http://schemas.microsoft.com/office/drawing/2014/main" id="{388D9921-600D-9A08-F605-570D7A699E2D}"/>
              </a:ext>
            </a:extLst>
          </p:cNvPr>
          <p:cNvSpPr/>
          <p:nvPr/>
        </p:nvSpPr>
        <p:spPr>
          <a:xfrm>
            <a:off x="2583975" y="2238703"/>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99438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Logistic Regression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58B7B60-94F5-A9DF-1E76-D10E35723AB1}"/>
              </a:ext>
            </a:extLst>
          </p:cNvPr>
          <p:cNvPicPr>
            <a:picLocks noChangeAspect="1"/>
          </p:cNvPicPr>
          <p:nvPr/>
        </p:nvPicPr>
        <p:blipFill>
          <a:blip r:embed="rId3"/>
          <a:stretch>
            <a:fillRect/>
          </a:stretch>
        </p:blipFill>
        <p:spPr>
          <a:xfrm>
            <a:off x="359575" y="1236250"/>
            <a:ext cx="4391840" cy="2670999"/>
          </a:xfrm>
          <a:prstGeom prst="rect">
            <a:avLst/>
          </a:prstGeom>
        </p:spPr>
      </p:pic>
      <p:pic>
        <p:nvPicPr>
          <p:cNvPr id="3" name="Picture 2">
            <a:extLst>
              <a:ext uri="{FF2B5EF4-FFF2-40B4-BE49-F238E27FC236}">
                <a16:creationId xmlns:a16="http://schemas.microsoft.com/office/drawing/2014/main" id="{B2322067-3656-D3AB-DE7F-59F1AD0ED91B}"/>
              </a:ext>
            </a:extLst>
          </p:cNvPr>
          <p:cNvPicPr>
            <a:picLocks noChangeAspect="1"/>
          </p:cNvPicPr>
          <p:nvPr/>
        </p:nvPicPr>
        <p:blipFill>
          <a:blip r:embed="rId4"/>
          <a:stretch>
            <a:fillRect/>
          </a:stretch>
        </p:blipFill>
        <p:spPr>
          <a:xfrm>
            <a:off x="5020441" y="1190924"/>
            <a:ext cx="3871553" cy="2670999"/>
          </a:xfrm>
          <a:prstGeom prst="rect">
            <a:avLst/>
          </a:prstGeom>
        </p:spPr>
      </p:pic>
      <p:sp>
        <p:nvSpPr>
          <p:cNvPr id="4" name="Frame 3">
            <a:extLst>
              <a:ext uri="{FF2B5EF4-FFF2-40B4-BE49-F238E27FC236}">
                <a16:creationId xmlns:a16="http://schemas.microsoft.com/office/drawing/2014/main" id="{8A3A5885-EDF6-CBC9-0C88-8A11FAF30B1B}"/>
              </a:ext>
            </a:extLst>
          </p:cNvPr>
          <p:cNvSpPr/>
          <p:nvPr/>
        </p:nvSpPr>
        <p:spPr>
          <a:xfrm>
            <a:off x="2555495" y="2345775"/>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87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K Nearest Neighbor</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E3581E1-6047-C5F4-8A26-E239EAECDABC}"/>
              </a:ext>
            </a:extLst>
          </p:cNvPr>
          <p:cNvPicPr>
            <a:picLocks noChangeAspect="1"/>
          </p:cNvPicPr>
          <p:nvPr/>
        </p:nvPicPr>
        <p:blipFill>
          <a:blip r:embed="rId3"/>
          <a:stretch>
            <a:fillRect/>
          </a:stretch>
        </p:blipFill>
        <p:spPr>
          <a:xfrm>
            <a:off x="359575" y="1229243"/>
            <a:ext cx="4414883" cy="2685013"/>
          </a:xfrm>
          <a:prstGeom prst="rect">
            <a:avLst/>
          </a:prstGeom>
        </p:spPr>
      </p:pic>
      <p:pic>
        <p:nvPicPr>
          <p:cNvPr id="3" name="Picture 2">
            <a:extLst>
              <a:ext uri="{FF2B5EF4-FFF2-40B4-BE49-F238E27FC236}">
                <a16:creationId xmlns:a16="http://schemas.microsoft.com/office/drawing/2014/main" id="{1FD32529-3148-F98A-C1E1-13A7DE70E976}"/>
              </a:ext>
            </a:extLst>
          </p:cNvPr>
          <p:cNvPicPr>
            <a:picLocks noChangeAspect="1"/>
          </p:cNvPicPr>
          <p:nvPr/>
        </p:nvPicPr>
        <p:blipFill>
          <a:blip r:embed="rId4"/>
          <a:stretch>
            <a:fillRect/>
          </a:stretch>
        </p:blipFill>
        <p:spPr>
          <a:xfrm>
            <a:off x="4899433" y="1149364"/>
            <a:ext cx="4123430" cy="2844770"/>
          </a:xfrm>
          <a:prstGeom prst="rect">
            <a:avLst/>
          </a:prstGeom>
        </p:spPr>
      </p:pic>
      <p:sp>
        <p:nvSpPr>
          <p:cNvPr id="4" name="Frame 3">
            <a:extLst>
              <a:ext uri="{FF2B5EF4-FFF2-40B4-BE49-F238E27FC236}">
                <a16:creationId xmlns:a16="http://schemas.microsoft.com/office/drawing/2014/main" id="{52D7DB22-3EA2-BF44-DBF4-36E2DD7222F8}"/>
              </a:ext>
            </a:extLst>
          </p:cNvPr>
          <p:cNvSpPr/>
          <p:nvPr/>
        </p:nvSpPr>
        <p:spPr>
          <a:xfrm>
            <a:off x="2552445" y="2385843"/>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8097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Support Vector Machine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8032186-61D0-6F0A-36D9-585E7AA052B4}"/>
              </a:ext>
            </a:extLst>
          </p:cNvPr>
          <p:cNvPicPr>
            <a:picLocks noChangeAspect="1"/>
          </p:cNvPicPr>
          <p:nvPr/>
        </p:nvPicPr>
        <p:blipFill>
          <a:blip r:embed="rId3"/>
          <a:stretch>
            <a:fillRect/>
          </a:stretch>
        </p:blipFill>
        <p:spPr>
          <a:xfrm>
            <a:off x="4705131" y="1313724"/>
            <a:ext cx="4032701" cy="2782176"/>
          </a:xfrm>
          <a:prstGeom prst="rect">
            <a:avLst/>
          </a:prstGeom>
        </p:spPr>
      </p:pic>
      <p:pic>
        <p:nvPicPr>
          <p:cNvPr id="3" name="Picture 2">
            <a:extLst>
              <a:ext uri="{FF2B5EF4-FFF2-40B4-BE49-F238E27FC236}">
                <a16:creationId xmlns:a16="http://schemas.microsoft.com/office/drawing/2014/main" id="{E8A46CE4-C8D4-51B3-CB92-427FAAADB7B0}"/>
              </a:ext>
            </a:extLst>
          </p:cNvPr>
          <p:cNvPicPr>
            <a:picLocks noChangeAspect="1"/>
          </p:cNvPicPr>
          <p:nvPr/>
        </p:nvPicPr>
        <p:blipFill>
          <a:blip r:embed="rId4"/>
          <a:stretch>
            <a:fillRect/>
          </a:stretch>
        </p:blipFill>
        <p:spPr>
          <a:xfrm>
            <a:off x="224982" y="1392507"/>
            <a:ext cx="4213888" cy="2634962"/>
          </a:xfrm>
          <a:prstGeom prst="rect">
            <a:avLst/>
          </a:prstGeom>
        </p:spPr>
      </p:pic>
      <p:sp>
        <p:nvSpPr>
          <p:cNvPr id="4" name="Frame 3">
            <a:extLst>
              <a:ext uri="{FF2B5EF4-FFF2-40B4-BE49-F238E27FC236}">
                <a16:creationId xmlns:a16="http://schemas.microsoft.com/office/drawing/2014/main" id="{91F28F7A-FBA7-7A7C-AD5A-56CB524A6075}"/>
              </a:ext>
            </a:extLst>
          </p:cNvPr>
          <p:cNvSpPr/>
          <p:nvPr/>
        </p:nvSpPr>
        <p:spPr>
          <a:xfrm>
            <a:off x="2310713" y="2511964"/>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07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Multi-Layer Perceptron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picture containing text, receipt&#10;&#10;Description automatically generated">
            <a:extLst>
              <a:ext uri="{FF2B5EF4-FFF2-40B4-BE49-F238E27FC236}">
                <a16:creationId xmlns:a16="http://schemas.microsoft.com/office/drawing/2014/main" id="{C885C880-D36A-8798-3170-68BB498C8E2A}"/>
              </a:ext>
            </a:extLst>
          </p:cNvPr>
          <p:cNvPicPr>
            <a:picLocks noChangeAspect="1"/>
          </p:cNvPicPr>
          <p:nvPr/>
        </p:nvPicPr>
        <p:blipFill>
          <a:blip r:embed="rId3"/>
          <a:stretch>
            <a:fillRect/>
          </a:stretch>
        </p:blipFill>
        <p:spPr>
          <a:xfrm>
            <a:off x="359574" y="1234287"/>
            <a:ext cx="4450740" cy="2679192"/>
          </a:xfrm>
          <a:prstGeom prst="rect">
            <a:avLst/>
          </a:prstGeom>
        </p:spPr>
      </p:pic>
      <p:sp>
        <p:nvSpPr>
          <p:cNvPr id="11" name="Frame 10">
            <a:extLst>
              <a:ext uri="{FF2B5EF4-FFF2-40B4-BE49-F238E27FC236}">
                <a16:creationId xmlns:a16="http://schemas.microsoft.com/office/drawing/2014/main" id="{290C5DC5-2571-C56A-064B-6EED99676D05}"/>
              </a:ext>
            </a:extLst>
          </p:cNvPr>
          <p:cNvSpPr/>
          <p:nvPr/>
        </p:nvSpPr>
        <p:spPr>
          <a:xfrm>
            <a:off x="2499893" y="1576544"/>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descr="Chart, line chart&#10;&#10;Description automatically generated">
            <a:extLst>
              <a:ext uri="{FF2B5EF4-FFF2-40B4-BE49-F238E27FC236}">
                <a16:creationId xmlns:a16="http://schemas.microsoft.com/office/drawing/2014/main" id="{8C102E04-23FC-D3BE-87C0-02DA11B8B0FA}"/>
              </a:ext>
            </a:extLst>
          </p:cNvPr>
          <p:cNvPicPr>
            <a:picLocks noChangeAspect="1"/>
          </p:cNvPicPr>
          <p:nvPr/>
        </p:nvPicPr>
        <p:blipFill>
          <a:blip r:embed="rId4"/>
          <a:stretch>
            <a:fillRect/>
          </a:stretch>
        </p:blipFill>
        <p:spPr>
          <a:xfrm>
            <a:off x="4866586" y="1179348"/>
            <a:ext cx="4153920" cy="2784803"/>
          </a:xfrm>
          <a:prstGeom prst="rect">
            <a:avLst/>
          </a:prstGeom>
        </p:spPr>
      </p:pic>
    </p:spTree>
    <p:extLst>
      <p:ext uri="{BB962C8B-B14F-4D97-AF65-F5344CB8AC3E}">
        <p14:creationId xmlns:p14="http://schemas.microsoft.com/office/powerpoint/2010/main" val="3026668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Keras Model</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Chart&#10;&#10;Description automatically generated">
            <a:extLst>
              <a:ext uri="{FF2B5EF4-FFF2-40B4-BE49-F238E27FC236}">
                <a16:creationId xmlns:a16="http://schemas.microsoft.com/office/drawing/2014/main" id="{19E5A428-12C7-9E9D-2B4B-9D526B175E68}"/>
              </a:ext>
            </a:extLst>
          </p:cNvPr>
          <p:cNvPicPr>
            <a:picLocks noChangeAspect="1"/>
          </p:cNvPicPr>
          <p:nvPr/>
        </p:nvPicPr>
        <p:blipFill>
          <a:blip r:embed="rId3"/>
          <a:stretch>
            <a:fillRect/>
          </a:stretch>
        </p:blipFill>
        <p:spPr>
          <a:xfrm>
            <a:off x="4571982" y="2571749"/>
            <a:ext cx="3490617" cy="2340864"/>
          </a:xfrm>
          <a:prstGeom prst="rect">
            <a:avLst/>
          </a:prstGeom>
        </p:spPr>
      </p:pic>
      <p:pic>
        <p:nvPicPr>
          <p:cNvPr id="5" name="Picture 4" descr="Chart, line chart&#10;&#10;Description automatically generated">
            <a:extLst>
              <a:ext uri="{FF2B5EF4-FFF2-40B4-BE49-F238E27FC236}">
                <a16:creationId xmlns:a16="http://schemas.microsoft.com/office/drawing/2014/main" id="{E5467F3B-93BF-C507-B086-CE4C002A80C6}"/>
              </a:ext>
            </a:extLst>
          </p:cNvPr>
          <p:cNvPicPr>
            <a:picLocks noChangeAspect="1"/>
          </p:cNvPicPr>
          <p:nvPr/>
        </p:nvPicPr>
        <p:blipFill>
          <a:blip r:embed="rId4"/>
          <a:stretch>
            <a:fillRect/>
          </a:stretch>
        </p:blipFill>
        <p:spPr>
          <a:xfrm>
            <a:off x="4571982" y="130457"/>
            <a:ext cx="3490617" cy="2340864"/>
          </a:xfrm>
          <a:prstGeom prst="rect">
            <a:avLst/>
          </a:prstGeom>
        </p:spPr>
      </p:pic>
      <p:pic>
        <p:nvPicPr>
          <p:cNvPr id="7" name="Picture 6" descr="A picture containing text, receipt&#10;&#10;Description automatically generated">
            <a:extLst>
              <a:ext uri="{FF2B5EF4-FFF2-40B4-BE49-F238E27FC236}">
                <a16:creationId xmlns:a16="http://schemas.microsoft.com/office/drawing/2014/main" id="{6D58C3AD-55A3-77ED-3C84-EBB3EEB65CE9}"/>
              </a:ext>
            </a:extLst>
          </p:cNvPr>
          <p:cNvPicPr>
            <a:picLocks noChangeAspect="1"/>
          </p:cNvPicPr>
          <p:nvPr/>
        </p:nvPicPr>
        <p:blipFill>
          <a:blip r:embed="rId5"/>
          <a:stretch>
            <a:fillRect/>
          </a:stretch>
        </p:blipFill>
        <p:spPr>
          <a:xfrm>
            <a:off x="359575" y="1300889"/>
            <a:ext cx="4015772" cy="2693042"/>
          </a:xfrm>
          <a:prstGeom prst="rect">
            <a:avLst/>
          </a:prstGeom>
        </p:spPr>
      </p:pic>
      <p:sp>
        <p:nvSpPr>
          <p:cNvPr id="8" name="Frame 7">
            <a:extLst>
              <a:ext uri="{FF2B5EF4-FFF2-40B4-BE49-F238E27FC236}">
                <a16:creationId xmlns:a16="http://schemas.microsoft.com/office/drawing/2014/main" id="{20D80EA6-B875-B244-258C-038349249948}"/>
              </a:ext>
            </a:extLst>
          </p:cNvPr>
          <p:cNvSpPr/>
          <p:nvPr/>
        </p:nvSpPr>
        <p:spPr>
          <a:xfrm>
            <a:off x="2258158" y="1828790"/>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166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mn-lt"/>
              </a:rPr>
              <a:t>Model Comparison</a:t>
            </a:r>
            <a:endParaRPr dirty="0"/>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3">
            <a:extLst>
              <a:ext uri="{FF2B5EF4-FFF2-40B4-BE49-F238E27FC236}">
                <a16:creationId xmlns:a16="http://schemas.microsoft.com/office/drawing/2014/main" id="{8D793287-0033-2CDA-B736-0527048CED48}"/>
              </a:ext>
            </a:extLst>
          </p:cNvPr>
          <p:cNvGraphicFramePr>
            <a:graphicFrameLocks noGrp="1"/>
          </p:cNvGraphicFramePr>
          <p:nvPr>
            <p:extLst>
              <p:ext uri="{D42A27DB-BD31-4B8C-83A1-F6EECF244321}">
                <p14:modId xmlns:p14="http://schemas.microsoft.com/office/powerpoint/2010/main" val="1574593920"/>
              </p:ext>
            </p:extLst>
          </p:nvPr>
        </p:nvGraphicFramePr>
        <p:xfrm>
          <a:off x="987972" y="1221452"/>
          <a:ext cx="6632010" cy="3408680"/>
        </p:xfrm>
        <a:graphic>
          <a:graphicData uri="http://schemas.openxmlformats.org/drawingml/2006/table">
            <a:tbl>
              <a:tblPr firstRow="1" bandRow="1">
                <a:effectLst/>
                <a:tableStyleId>{4FA042B8-2C47-4BCF-8BFA-BF67C8E12DB8}</a:tableStyleId>
              </a:tblPr>
              <a:tblGrid>
                <a:gridCol w="1105335">
                  <a:extLst>
                    <a:ext uri="{9D8B030D-6E8A-4147-A177-3AD203B41FA5}">
                      <a16:colId xmlns:a16="http://schemas.microsoft.com/office/drawing/2014/main" val="1106783625"/>
                    </a:ext>
                  </a:extLst>
                </a:gridCol>
                <a:gridCol w="1105335">
                  <a:extLst>
                    <a:ext uri="{9D8B030D-6E8A-4147-A177-3AD203B41FA5}">
                      <a16:colId xmlns:a16="http://schemas.microsoft.com/office/drawing/2014/main" val="2011985440"/>
                    </a:ext>
                  </a:extLst>
                </a:gridCol>
                <a:gridCol w="1105335">
                  <a:extLst>
                    <a:ext uri="{9D8B030D-6E8A-4147-A177-3AD203B41FA5}">
                      <a16:colId xmlns:a16="http://schemas.microsoft.com/office/drawing/2014/main" val="1819759964"/>
                    </a:ext>
                  </a:extLst>
                </a:gridCol>
                <a:gridCol w="1105335">
                  <a:extLst>
                    <a:ext uri="{9D8B030D-6E8A-4147-A177-3AD203B41FA5}">
                      <a16:colId xmlns:a16="http://schemas.microsoft.com/office/drawing/2014/main" val="3934408491"/>
                    </a:ext>
                  </a:extLst>
                </a:gridCol>
                <a:gridCol w="1105335">
                  <a:extLst>
                    <a:ext uri="{9D8B030D-6E8A-4147-A177-3AD203B41FA5}">
                      <a16:colId xmlns:a16="http://schemas.microsoft.com/office/drawing/2014/main" val="4183325997"/>
                    </a:ext>
                  </a:extLst>
                </a:gridCol>
                <a:gridCol w="1105335">
                  <a:extLst>
                    <a:ext uri="{9D8B030D-6E8A-4147-A177-3AD203B41FA5}">
                      <a16:colId xmlns:a16="http://schemas.microsoft.com/office/drawing/2014/main" val="1356576159"/>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Model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F1 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ROC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3332023"/>
                  </a:ext>
                </a:extLst>
              </a:tr>
              <a:tr h="370840">
                <a:tc>
                  <a:txBody>
                    <a:bodyPr/>
                    <a:lstStyle/>
                    <a:p>
                      <a:r>
                        <a:rPr lang="en-US" dirty="0">
                          <a:solidFill>
                            <a:schemeClr val="tx1"/>
                          </a:solidFill>
                        </a:rPr>
                        <a:t>Random 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7755222"/>
                  </a:ext>
                </a:extLst>
              </a:tr>
              <a:tr h="370840">
                <a:tc>
                  <a:txBody>
                    <a:bodyPr/>
                    <a:lstStyle/>
                    <a:p>
                      <a:r>
                        <a:rPr lang="en-US" dirty="0">
                          <a:solidFill>
                            <a:schemeClr val="tx1"/>
                          </a:solidFill>
                        </a:rPr>
                        <a:t>XGboost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9638463"/>
                  </a:ext>
                </a:extLst>
              </a:tr>
              <a:tr h="370840">
                <a:tc>
                  <a:txBody>
                    <a:bodyPr/>
                    <a:lstStyle/>
                    <a:p>
                      <a:r>
                        <a:rPr lang="en-US" dirty="0">
                          <a:solidFill>
                            <a:schemeClr val="tx1"/>
                          </a:solidFill>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2233339"/>
                  </a:ext>
                </a:extLst>
              </a:tr>
              <a:tr h="370840">
                <a:tc>
                  <a:txBody>
                    <a:bodyPr/>
                    <a:lstStyle/>
                    <a:p>
                      <a:r>
                        <a:rPr lang="en-US" dirty="0">
                          <a:solidFill>
                            <a:schemeClr val="tx1"/>
                          </a:solidFill>
                        </a:rPr>
                        <a:t>KNN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720884"/>
                  </a:ext>
                </a:extLst>
              </a:tr>
              <a:tr h="370840">
                <a:tc>
                  <a:txBody>
                    <a:bodyPr/>
                    <a:lstStyle/>
                    <a:p>
                      <a:r>
                        <a:rPr lang="en-US" dirty="0">
                          <a:solidFill>
                            <a:schemeClr val="tx1"/>
                          </a:solidFill>
                        </a:rPr>
                        <a:t>SVM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723811"/>
                  </a:ext>
                </a:extLst>
              </a:tr>
              <a:tr h="370840">
                <a:tc>
                  <a:txBody>
                    <a:bodyPr/>
                    <a:lstStyle/>
                    <a:p>
                      <a:r>
                        <a:rPr lang="en-US" dirty="0">
                          <a:solidFill>
                            <a:schemeClr val="tx1"/>
                          </a:solidFill>
                        </a:rPr>
                        <a:t>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7751827"/>
                  </a:ext>
                </a:extLst>
              </a:tr>
              <a:tr h="370840">
                <a:tc>
                  <a:txBody>
                    <a:bodyPr/>
                    <a:lstStyle/>
                    <a:p>
                      <a:r>
                        <a:rPr lang="en-US" dirty="0">
                          <a:solidFill>
                            <a:schemeClr val="tx1"/>
                          </a:solidFill>
                        </a:rPr>
                        <a:t>Keras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115918"/>
                  </a:ext>
                </a:extLst>
              </a:tr>
            </a:tbl>
          </a:graphicData>
        </a:graphic>
      </p:graphicFrame>
    </p:spTree>
    <p:extLst>
      <p:ext uri="{BB962C8B-B14F-4D97-AF65-F5344CB8AC3E}">
        <p14:creationId xmlns:p14="http://schemas.microsoft.com/office/powerpoint/2010/main" val="159681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3DBFAD1-284D-0634-39DD-40F9D734B200}"/>
              </a:ext>
            </a:extLst>
          </p:cNvPr>
          <p:cNvSpPr txBox="1"/>
          <p:nvPr/>
        </p:nvSpPr>
        <p:spPr>
          <a:xfrm>
            <a:off x="713232" y="1253067"/>
            <a:ext cx="7118435" cy="193899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Based off all the models we have built, we choose MLP to be the best model</a:t>
            </a:r>
          </a:p>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This is because MLP has the highest recall score</a:t>
            </a:r>
          </a:p>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Since our problem statement deals with stroke prediction, recall is our evaluating metric.</a:t>
            </a:r>
          </a:p>
          <a:p>
            <a:pPr>
              <a:buClr>
                <a:schemeClr val="tx1"/>
              </a:buClr>
            </a:pP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939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0"/>
          <p:cNvSpPr txBox="1">
            <a:spLocks noGrp="1"/>
          </p:cNvSpPr>
          <p:nvPr>
            <p:ph type="title"/>
          </p:nvPr>
        </p:nvSpPr>
        <p:spPr>
          <a:xfrm>
            <a:off x="1331400" y="1809900"/>
            <a:ext cx="6481200" cy="11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Questions?</a:t>
            </a:r>
            <a:endParaRPr dirty="0"/>
          </a:p>
        </p:txBody>
      </p:sp>
    </p:spTree>
    <p:extLst>
      <p:ext uri="{BB962C8B-B14F-4D97-AF65-F5344CB8AC3E}">
        <p14:creationId xmlns:p14="http://schemas.microsoft.com/office/powerpoint/2010/main" val="203438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latin typeface="Calibri" panose="020F0502020204030204" pitchFamily="34" charset="0"/>
                <a:cs typeface="Calibri" panose="020F0502020204030204" pitchFamily="34" charset="0"/>
              </a:rPr>
              <a:t>Introduction</a:t>
            </a:r>
            <a:endParaRPr dirty="0">
              <a:solidFill>
                <a:schemeClr val="dk1"/>
              </a:solidFill>
              <a:latin typeface="Calibri" panose="020F0502020204030204" pitchFamily="34" charset="0"/>
              <a:cs typeface="Calibri" panose="020F0502020204030204" pitchFamily="34" charset="0"/>
            </a:endParaRPr>
          </a:p>
        </p:txBody>
      </p:sp>
      <p:sp>
        <p:nvSpPr>
          <p:cNvPr id="449" name="Google Shape;449;p37"/>
          <p:cNvSpPr txBox="1"/>
          <p:nvPr/>
        </p:nvSpPr>
        <p:spPr>
          <a:xfrm>
            <a:off x="713413" y="1023999"/>
            <a:ext cx="7717200" cy="2421933"/>
          </a:xfrm>
          <a:prstGeom prst="rect">
            <a:avLst/>
          </a:prstGeom>
          <a:noFill/>
          <a:ln>
            <a:noFill/>
          </a:ln>
        </p:spPr>
        <p:txBody>
          <a:bodyPr spcFirstLastPara="1" wrap="square" lIns="91425" tIns="91425" rIns="91425" bIns="91425" anchor="t" anchorCtr="0">
            <a:noAutofit/>
          </a:bodyPr>
          <a:lstStyle/>
          <a:p>
            <a:pPr algn="l"/>
            <a:r>
              <a:rPr lang="en-US" sz="2000" b="0" i="0" dirty="0">
                <a:solidFill>
                  <a:schemeClr val="tx1"/>
                </a:solidFill>
                <a:effectLst/>
                <a:latin typeface="Calibri" panose="020F0502020204030204" pitchFamily="34" charset="0"/>
                <a:cs typeface="Calibri" panose="020F0502020204030204" pitchFamily="34" charset="0"/>
              </a:rPr>
              <a:t>Stroke is a life-threatening condition that disrupts blood flow to the brain, leading to a high risk of disability and death</a:t>
            </a:r>
          </a:p>
          <a:p>
            <a:pPr algn="l"/>
            <a:r>
              <a:rPr lang="en-US" sz="2000" b="0" i="0" dirty="0">
                <a:solidFill>
                  <a:schemeClr val="tx1"/>
                </a:solidFill>
                <a:effectLst/>
                <a:latin typeface="Calibri" panose="020F0502020204030204" pitchFamily="34" charset="0"/>
                <a:cs typeface="Calibri" panose="020F0502020204030204" pitchFamily="34" charset="0"/>
              </a:rPr>
              <a:t>Our project aims to utilize machine learning algorithms to develop models that predict the risk of having a stroke.</a:t>
            </a:r>
            <a:endParaRPr lang="en-US" sz="2000" dirty="0">
              <a:solidFill>
                <a:schemeClr val="tx1"/>
              </a:solidFill>
              <a:latin typeface="Calibri" panose="020F0502020204030204" pitchFamily="34" charset="0"/>
              <a:ea typeface="Barlow"/>
              <a:cs typeface="Calibri" panose="020F0502020204030204" pitchFamily="34" charset="0"/>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0"/>
          <p:cNvSpPr txBox="1">
            <a:spLocks noGrp="1"/>
          </p:cNvSpPr>
          <p:nvPr>
            <p:ph type="title"/>
          </p:nvPr>
        </p:nvSpPr>
        <p:spPr>
          <a:xfrm>
            <a:off x="1331400" y="1809900"/>
            <a:ext cx="6481200" cy="11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spTree>
    <p:extLst>
      <p:ext uri="{BB962C8B-B14F-4D97-AF65-F5344CB8AC3E}">
        <p14:creationId xmlns:p14="http://schemas.microsoft.com/office/powerpoint/2010/main" val="80425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latin typeface="Calibri" panose="020F0502020204030204" pitchFamily="34" charset="0"/>
                <a:cs typeface="Calibri" panose="020F0502020204030204" pitchFamily="34" charset="0"/>
              </a:rPr>
              <a:t>Dataset Description</a:t>
            </a:r>
            <a:endParaRPr dirty="0">
              <a:solidFill>
                <a:schemeClr val="dk1"/>
              </a:solidFill>
              <a:latin typeface="Calibri" panose="020F0502020204030204" pitchFamily="34" charset="0"/>
              <a:cs typeface="Calibri" panose="020F0502020204030204" pitchFamily="34" charset="0"/>
            </a:endParaRPr>
          </a:p>
        </p:txBody>
      </p:sp>
      <p:sp>
        <p:nvSpPr>
          <p:cNvPr id="449" name="Google Shape;449;p37"/>
          <p:cNvSpPr txBox="1"/>
          <p:nvPr/>
        </p:nvSpPr>
        <p:spPr>
          <a:xfrm>
            <a:off x="713413" y="1023999"/>
            <a:ext cx="7717200" cy="3390346"/>
          </a:xfrm>
          <a:prstGeom prst="rect">
            <a:avLst/>
          </a:prstGeom>
          <a:noFill/>
          <a:ln>
            <a:noFill/>
          </a:ln>
        </p:spPr>
        <p:txBody>
          <a:bodyPr spcFirstLastPara="1" wrap="square" lIns="91425" tIns="91425" rIns="91425" bIns="91425" anchor="t" anchorCtr="0">
            <a:noAutofit/>
          </a:bodyPr>
          <a:lstStyle/>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Source: Kaggle ("healthcare-dataset-stroke-data")</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5,110 observations with 12 attributes</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Attributes: ID, Gender, Age, Hypertension, Heart Disease, Ever Married, Work Type, Residence Type, Avg. Glucose Level, BMI, Smoking Status, Stroke</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Imbalanced dataset: </a:t>
            </a:r>
          </a:p>
          <a:p>
            <a:pPr algn="l">
              <a:buClr>
                <a:schemeClr val="tx1"/>
              </a:buClr>
            </a:pPr>
            <a:r>
              <a:rPr lang="en-US" sz="2000" b="0" i="0" u="none" strike="noStrike" dirty="0">
                <a:solidFill>
                  <a:schemeClr val="tx1"/>
                </a:solidFill>
                <a:effectLst/>
                <a:latin typeface="Calibri" panose="020F0502020204030204" pitchFamily="34" charset="0"/>
                <a:cs typeface="Calibri" panose="020F0502020204030204" pitchFamily="34" charset="0"/>
              </a:rPr>
              <a:t> 	Stroke cases: 249</a:t>
            </a:r>
          </a:p>
          <a:p>
            <a:pPr algn="l">
              <a:buClr>
                <a:schemeClr val="tx1"/>
              </a:buClr>
            </a:pPr>
            <a:r>
              <a:rPr lang="en-US" sz="2000" dirty="0">
                <a:solidFill>
                  <a:schemeClr val="tx1"/>
                </a:solidFill>
                <a:latin typeface="Calibri" panose="020F0502020204030204" pitchFamily="34" charset="0"/>
                <a:cs typeface="Calibri" panose="020F0502020204030204" pitchFamily="34" charset="0"/>
              </a:rPr>
              <a:t>	N</a:t>
            </a:r>
            <a:r>
              <a:rPr lang="en-US" sz="2000" b="0" i="0" u="none" strike="noStrike" dirty="0">
                <a:solidFill>
                  <a:schemeClr val="tx1"/>
                </a:solidFill>
                <a:effectLst/>
                <a:latin typeface="Calibri" panose="020F0502020204030204" pitchFamily="34" charset="0"/>
                <a:cs typeface="Calibri" panose="020F0502020204030204" pitchFamily="34" charset="0"/>
              </a:rPr>
              <a:t>on-stroke cases: 4861</a:t>
            </a:r>
          </a:p>
          <a:p>
            <a:pPr marL="342900" indent="-342900">
              <a:buClr>
                <a:schemeClr val="tx1"/>
              </a:buClr>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319707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Data Preprocessing</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3DBFAD1-284D-0634-39DD-40F9D734B200}"/>
              </a:ext>
            </a:extLst>
          </p:cNvPr>
          <p:cNvSpPr txBox="1"/>
          <p:nvPr/>
        </p:nvSpPr>
        <p:spPr>
          <a:xfrm>
            <a:off x="713232" y="1253067"/>
            <a:ext cx="7118435" cy="2246769"/>
          </a:xfrm>
          <a:prstGeom prst="rect">
            <a:avLst/>
          </a:prstGeom>
          <a:noFill/>
        </p:spPr>
        <p:txBody>
          <a:bodyPr wrap="square" rtlCol="0">
            <a:spAutoFit/>
          </a:bodyPr>
          <a:lstStyle/>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Cleaning and preparing data for model development</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Excluding 'id' column</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Handling missing values: Filling null values in 'BMI' column with mean</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Label encoding for categorical variables</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Balancing the dataset using the SMOTE technique</a:t>
            </a:r>
          </a:p>
          <a:p>
            <a:pPr marL="342900" indent="-342900">
              <a:buClr>
                <a:schemeClr val="tx1"/>
              </a:buClr>
              <a:buFont typeface="Arial" panose="020B0604020202020204" pitchFamily="34" charset="0"/>
              <a:buChar char="•"/>
            </a:pPr>
            <a:endParaRPr lang="en-US" sz="2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Heat Map</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00B45612-A617-FE14-F549-B340BF21B0CD}"/>
              </a:ext>
            </a:extLst>
          </p:cNvPr>
          <p:cNvSpPr/>
          <p:nvPr/>
        </p:nvSpPr>
        <p:spPr>
          <a:xfrm>
            <a:off x="2013303" y="982200"/>
            <a:ext cx="5291385" cy="4025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reemap chart&#10;&#10;Description automatically generated">
            <a:extLst>
              <a:ext uri="{FF2B5EF4-FFF2-40B4-BE49-F238E27FC236}">
                <a16:creationId xmlns:a16="http://schemas.microsoft.com/office/drawing/2014/main" id="{ECADF61B-1316-8847-AB71-E53B911D2EC2}"/>
              </a:ext>
            </a:extLst>
          </p:cNvPr>
          <p:cNvPicPr>
            <a:picLocks noChangeAspect="1"/>
          </p:cNvPicPr>
          <p:nvPr/>
        </p:nvPicPr>
        <p:blipFill>
          <a:blip r:embed="rId3"/>
          <a:stretch>
            <a:fillRect/>
          </a:stretch>
        </p:blipFill>
        <p:spPr>
          <a:xfrm>
            <a:off x="2176736" y="982199"/>
            <a:ext cx="4790492" cy="4025147"/>
          </a:xfrm>
          <a:prstGeom prst="rect">
            <a:avLst/>
          </a:prstGeom>
        </p:spPr>
      </p:pic>
    </p:spTree>
    <p:extLst>
      <p:ext uri="{BB962C8B-B14F-4D97-AF65-F5344CB8AC3E}">
        <p14:creationId xmlns:p14="http://schemas.microsoft.com/office/powerpoint/2010/main" val="908722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Feature Reduction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75B4400-D594-FA79-57B9-AD10401DE9E3}"/>
              </a:ext>
            </a:extLst>
          </p:cNvPr>
          <p:cNvSpPr txBox="1"/>
          <p:nvPr/>
        </p:nvSpPr>
        <p:spPr>
          <a:xfrm>
            <a:off x="630621" y="1145628"/>
            <a:ext cx="6726620" cy="1938992"/>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Dropped the following features:</a:t>
            </a:r>
          </a:p>
          <a:p>
            <a:pPr>
              <a:buClr>
                <a:schemeClr val="tx1"/>
              </a:buClr>
            </a:pPr>
            <a:r>
              <a:rPr lang="en-US" sz="2000" dirty="0">
                <a:solidFill>
                  <a:schemeClr val="tx1"/>
                </a:solidFill>
                <a:latin typeface="Calibri" panose="020F0502020204030204" pitchFamily="34" charset="0"/>
                <a:cs typeface="Calibri" panose="020F0502020204030204" pitchFamily="34" charset="0"/>
              </a:rPr>
              <a:t>	‘gender’ , ’ever_married’ , ‘work_type’ , ‘Residence_type’ , ‘avg_glucose_level’ , ‘bmi’ , ‘smoking_status’ </a:t>
            </a:r>
          </a:p>
          <a:p>
            <a:pPr marL="342900" indent="-34290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Keeping the following features:</a:t>
            </a:r>
          </a:p>
          <a:p>
            <a:pPr lvl="1">
              <a:buClr>
                <a:schemeClr val="tx1"/>
              </a:buClr>
            </a:pPr>
            <a:r>
              <a:rPr lang="en-US" sz="2000" dirty="0">
                <a:solidFill>
                  <a:schemeClr val="tx1"/>
                </a:solidFill>
                <a:latin typeface="Calibri" panose="020F0502020204030204" pitchFamily="34" charset="0"/>
                <a:cs typeface="Calibri" panose="020F0502020204030204" pitchFamily="34" charset="0"/>
              </a:rPr>
              <a:t>	 ‘age’ , ‘hypertension’, ‘heart_disease’</a:t>
            </a:r>
          </a:p>
        </p:txBody>
      </p:sp>
    </p:spTree>
    <p:extLst>
      <p:ext uri="{BB962C8B-B14F-4D97-AF65-F5344CB8AC3E}">
        <p14:creationId xmlns:p14="http://schemas.microsoft.com/office/powerpoint/2010/main" val="3501060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SMOTE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75B4400-D594-FA79-57B9-AD10401DE9E3}"/>
              </a:ext>
            </a:extLst>
          </p:cNvPr>
          <p:cNvSpPr txBox="1"/>
          <p:nvPr/>
        </p:nvSpPr>
        <p:spPr>
          <a:xfrm>
            <a:off x="630621" y="1145628"/>
            <a:ext cx="6726620" cy="3508653"/>
          </a:xfrm>
          <a:prstGeom prst="rect">
            <a:avLst/>
          </a:prstGeom>
          <a:noFill/>
        </p:spPr>
        <p:txBody>
          <a:bodyPr wrap="square" rtlCol="0">
            <a:spAutoFit/>
          </a:bodyPr>
          <a:lstStyle/>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(Synthetic Minority Over-sampling Technique) is an oversampling technique used in machine learning to handle imbalanced datasets.</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It creates synthetic examples of the minority class by selecting the nearest neighbors and changing them to generate new samples.</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helps to balance the class distribution, allowing for better performance of machine learning models and reducing the risk of overfitting.</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can be applied to various classification algorithms, such as logistic regression, decision trees, and support vector machines.</a:t>
            </a:r>
          </a:p>
          <a:p>
            <a:pPr marL="285750" indent="-285750">
              <a:buClr>
                <a:schemeClr val="tx1"/>
              </a:buClr>
              <a:buFont typeface="Arial" panose="020B0604020202020204" pitchFamily="34" charset="0"/>
              <a:buChar char="•"/>
            </a:pPr>
            <a:br>
              <a:rPr lang="en-US" sz="1800" dirty="0">
                <a:solidFill>
                  <a:schemeClr val="tx1"/>
                </a:solidFill>
                <a:latin typeface="Calibri" panose="020F0502020204030204" pitchFamily="34" charset="0"/>
                <a:cs typeface="Calibri" panose="020F0502020204030204" pitchFamily="34" charset="0"/>
              </a:rPr>
            </a:b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877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Before and After SMOTE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Chart, bar chart&#10;&#10;Description automatically generated">
            <a:extLst>
              <a:ext uri="{FF2B5EF4-FFF2-40B4-BE49-F238E27FC236}">
                <a16:creationId xmlns:a16="http://schemas.microsoft.com/office/drawing/2014/main" id="{29EAD08B-6709-6837-9623-6E8390398166}"/>
              </a:ext>
            </a:extLst>
          </p:cNvPr>
          <p:cNvPicPr>
            <a:picLocks noChangeAspect="1"/>
          </p:cNvPicPr>
          <p:nvPr/>
        </p:nvPicPr>
        <p:blipFill>
          <a:blip r:embed="rId3"/>
          <a:stretch>
            <a:fillRect/>
          </a:stretch>
        </p:blipFill>
        <p:spPr>
          <a:xfrm>
            <a:off x="4571982" y="982200"/>
            <a:ext cx="4218590" cy="2109295"/>
          </a:xfrm>
          <a:prstGeom prst="rect">
            <a:avLst/>
          </a:prstGeom>
        </p:spPr>
      </p:pic>
      <p:pic>
        <p:nvPicPr>
          <p:cNvPr id="8" name="Picture 7">
            <a:extLst>
              <a:ext uri="{FF2B5EF4-FFF2-40B4-BE49-F238E27FC236}">
                <a16:creationId xmlns:a16="http://schemas.microsoft.com/office/drawing/2014/main" id="{CAD26057-5D4A-5321-0A2B-1D1C5CE540CC}"/>
              </a:ext>
            </a:extLst>
          </p:cNvPr>
          <p:cNvPicPr>
            <a:picLocks noChangeAspect="1"/>
          </p:cNvPicPr>
          <p:nvPr/>
        </p:nvPicPr>
        <p:blipFill>
          <a:blip r:embed="rId4"/>
          <a:stretch>
            <a:fillRect/>
          </a:stretch>
        </p:blipFill>
        <p:spPr>
          <a:xfrm>
            <a:off x="353392" y="934834"/>
            <a:ext cx="4077452" cy="2204028"/>
          </a:xfrm>
          <a:prstGeom prst="rect">
            <a:avLst/>
          </a:prstGeom>
        </p:spPr>
      </p:pic>
      <p:pic>
        <p:nvPicPr>
          <p:cNvPr id="9" name="Picture 8">
            <a:extLst>
              <a:ext uri="{FF2B5EF4-FFF2-40B4-BE49-F238E27FC236}">
                <a16:creationId xmlns:a16="http://schemas.microsoft.com/office/drawing/2014/main" id="{E9AD058B-8540-06C5-83BD-5090E1B7C9A4}"/>
              </a:ext>
            </a:extLst>
          </p:cNvPr>
          <p:cNvPicPr>
            <a:picLocks noChangeAspect="1"/>
          </p:cNvPicPr>
          <p:nvPr/>
        </p:nvPicPr>
        <p:blipFill>
          <a:blip r:embed="rId5"/>
          <a:stretch>
            <a:fillRect/>
          </a:stretch>
        </p:blipFill>
        <p:spPr>
          <a:xfrm>
            <a:off x="628666" y="3326492"/>
            <a:ext cx="3526904" cy="944300"/>
          </a:xfrm>
          <a:prstGeom prst="rect">
            <a:avLst/>
          </a:prstGeom>
        </p:spPr>
      </p:pic>
      <p:pic>
        <p:nvPicPr>
          <p:cNvPr id="10" name="Picture 9">
            <a:extLst>
              <a:ext uri="{FF2B5EF4-FFF2-40B4-BE49-F238E27FC236}">
                <a16:creationId xmlns:a16="http://schemas.microsoft.com/office/drawing/2014/main" id="{6C6BC600-6F9D-7F4B-CF22-9B891BF62583}"/>
              </a:ext>
            </a:extLst>
          </p:cNvPr>
          <p:cNvPicPr>
            <a:picLocks noChangeAspect="1"/>
          </p:cNvPicPr>
          <p:nvPr/>
        </p:nvPicPr>
        <p:blipFill>
          <a:blip r:embed="rId6"/>
          <a:stretch>
            <a:fillRect/>
          </a:stretch>
        </p:blipFill>
        <p:spPr>
          <a:xfrm>
            <a:off x="4988430" y="3288157"/>
            <a:ext cx="3670083" cy="982635"/>
          </a:xfrm>
          <a:prstGeom prst="rect">
            <a:avLst/>
          </a:prstGeom>
        </p:spPr>
      </p:pic>
    </p:spTree>
    <p:extLst>
      <p:ext uri="{BB962C8B-B14F-4D97-AF65-F5344CB8AC3E}">
        <p14:creationId xmlns:p14="http://schemas.microsoft.com/office/powerpoint/2010/main" val="406336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8" name="TextBox 7">
            <a:extLst>
              <a:ext uri="{FF2B5EF4-FFF2-40B4-BE49-F238E27FC236}">
                <a16:creationId xmlns:a16="http://schemas.microsoft.com/office/drawing/2014/main" id="{E4EFC3A4-246E-E586-3E71-0F654AE37415}"/>
              </a:ext>
            </a:extLst>
          </p:cNvPr>
          <p:cNvSpPr txBox="1"/>
          <p:nvPr/>
        </p:nvSpPr>
        <p:spPr>
          <a:xfrm>
            <a:off x="1996966" y="2112579"/>
            <a:ext cx="5002924" cy="830997"/>
          </a:xfrm>
          <a:prstGeom prst="rect">
            <a:avLst/>
          </a:prstGeom>
          <a:noFill/>
        </p:spPr>
        <p:txBody>
          <a:bodyPr wrap="square" rtlCol="0">
            <a:spAutoFit/>
          </a:bodyPr>
          <a:lstStyle/>
          <a:p>
            <a:pPr algn="ctr"/>
            <a:r>
              <a:rPr lang="en-US" sz="4800" dirty="0">
                <a:solidFill>
                  <a:schemeClr val="tx1"/>
                </a:solidFill>
                <a:latin typeface="Calibri" panose="020F0502020204030204" pitchFamily="34" charset="0"/>
                <a:cs typeface="Calibri" panose="020F0502020204030204" pitchFamily="34" charset="0"/>
              </a:rPr>
              <a:t>Models</a:t>
            </a:r>
          </a:p>
        </p:txBody>
      </p:sp>
    </p:spTree>
  </p:cSld>
  <p:clrMapOvr>
    <a:masterClrMapping/>
  </p:clrMapOvr>
</p:sld>
</file>

<file path=ppt/theme/theme1.xml><?xml version="1.0" encoding="utf-8"?>
<a:theme xmlns:a="http://schemas.openxmlformats.org/drawingml/2006/main" name="Neuronal Synapse Case Report by Slidesgo">
  <a:themeElements>
    <a:clrScheme name="Simple Light">
      <a:dk1>
        <a:srgbClr val="F1F6FF"/>
      </a:dk1>
      <a:lt1>
        <a:srgbClr val="0D2635"/>
      </a:lt1>
      <a:dk2>
        <a:srgbClr val="5492FF"/>
      </a:dk2>
      <a:lt2>
        <a:srgbClr val="000000"/>
      </a:lt2>
      <a:accent1>
        <a:srgbClr val="FFFFFF"/>
      </a:accent1>
      <a:accent2>
        <a:srgbClr val="FFFFFF"/>
      </a:accent2>
      <a:accent3>
        <a:srgbClr val="FFFFFF"/>
      </a:accent3>
      <a:accent4>
        <a:srgbClr val="FFFFFF"/>
      </a:accent4>
      <a:accent5>
        <a:srgbClr val="FFFFFF"/>
      </a:accent5>
      <a:accent6>
        <a:srgbClr val="FFFFFF"/>
      </a:accent6>
      <a:hlink>
        <a:srgbClr val="F1F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540</Words>
  <Application>Microsoft Macintosh PowerPoint</Application>
  <PresentationFormat>On-screen Show (16:9)</PresentationFormat>
  <Paragraphs>99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Fascinate Inline</vt:lpstr>
      <vt:lpstr>Söhne</vt:lpstr>
      <vt:lpstr>Albert Sans</vt:lpstr>
      <vt:lpstr>Calibri</vt:lpstr>
      <vt:lpstr>Barlow</vt:lpstr>
      <vt:lpstr>Neuronal Synapse Case Report by Slidesgo</vt:lpstr>
      <vt:lpstr>Stroke Prediction</vt:lpstr>
      <vt:lpstr>Introduction</vt:lpstr>
      <vt:lpstr>Dataset Description</vt:lpstr>
      <vt:lpstr>Data Preprocessing</vt:lpstr>
      <vt:lpstr>Heat Map</vt:lpstr>
      <vt:lpstr>Feature Reduction</vt:lpstr>
      <vt:lpstr>SMOTE</vt:lpstr>
      <vt:lpstr>Before and After SMOTE</vt:lpstr>
      <vt:lpstr>PowerPoint Presentation</vt:lpstr>
      <vt:lpstr>Random Forest</vt:lpstr>
      <vt:lpstr>XGBoost</vt:lpstr>
      <vt:lpstr>Logistic Regression</vt:lpstr>
      <vt:lpstr>K Nearest Neighbor</vt:lpstr>
      <vt:lpstr>Support Vector Machine</vt:lpstr>
      <vt:lpstr>Multi-Layer Perceptron</vt:lpstr>
      <vt:lpstr>Keras Model</vt:lpstr>
      <vt:lpstr>Model Comparison</vt:lpstr>
      <vt:lpstr>Conclusion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Stroke Prediction</dc:title>
  <cp:lastModifiedBy>Godolkar, Sanjana S</cp:lastModifiedBy>
  <cp:revision>7</cp:revision>
  <dcterms:modified xsi:type="dcterms:W3CDTF">2023-05-01T19:25:56Z</dcterms:modified>
</cp:coreProperties>
</file>